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12192000"/>
  <p:notesSz cx="6858000" cy="1857375"/>
  <p:embeddedFontLst>
    <p:embeddedFont>
      <p:font typeface="IBM Plex Mono SemiBold"/>
      <p:regular r:id="rId58"/>
      <p:bold r:id="rId59"/>
      <p:italic r:id="rId60"/>
      <p:boldItalic r:id="rId61"/>
    </p:embeddedFont>
    <p:embeddedFont>
      <p:font typeface="IBM Plex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Mono-regular.fntdata"/><Relationship Id="rId61" Type="http://schemas.openxmlformats.org/officeDocument/2006/relationships/font" Target="fonts/IBMPlexMono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IBMPlexMono-italic.fntdata"/><Relationship Id="rId63" Type="http://schemas.openxmlformats.org/officeDocument/2006/relationships/font" Target="fonts/IBMPlex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IBMPlex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MonoSemiBol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IBMPlexMonoSemiBold-bold.fntdata"/><Relationship Id="rId14" Type="http://schemas.openxmlformats.org/officeDocument/2006/relationships/slide" Target="slides/slide9.xml"/><Relationship Id="rId58" Type="http://schemas.openxmlformats.org/officeDocument/2006/relationships/font" Target="fonts/IBMPlexMono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hyperlink" Target="https://github.com/umangdobhal/Applied-Data-Science-Capston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UMANG DOBHAL</a:t>
            </a:r>
            <a:endParaRPr sz="1800">
              <a:solidFill>
                <a:schemeClr val="l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22 JULY 2024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descr="IBM Skills Network Logo - Horizontal-noai copy.png"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770000" y="1806575"/>
            <a:ext cx="10515600" cy="4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•"/>
            </a:pPr>
            <a:r>
              <a:rPr lang="en-US" sz="1500">
                <a:solidFill>
                  <a:srgbClr val="292929"/>
                </a:solidFill>
              </a:rPr>
              <a:t>The following SQL queries were performed: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Names of the unique launch sites in the space mission;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Top 5 launch sites whose name begin with the string 'CCA’; 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Total payload mass carried by boosters launched by NASA (CRS);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Average payload mass carried by booster version F9 v1.1;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Date when the first successful landing outcome in ground pad was achieved;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Names of the boosters which have success in drone ship and have payload mass between 4000 and 6000 kg;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Total number of successful and failure mission outcomes;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Names of the booster versions which have carried the maximum payload mass;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Failed landing outcomes in drone ship, their booster versions, and launch site names for in year 2015; and </a:t>
            </a:r>
            <a:endParaRPr sz="1500">
              <a:solidFill>
                <a:srgbClr val="292929"/>
              </a:solidFill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n-US" sz="1500">
                <a:solidFill>
                  <a:srgbClr val="292929"/>
                </a:solidFill>
              </a:rPr>
              <a:t>Rank of the count of landing outcomes (such as Failure (drone ship) or Success (ground pad)) between the date 2010-06-04 and 2017-03-20.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Markers, circles, lines and marker clusters were used with Folium Maps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</a:rPr>
              <a:t>Markers indicate points like launch sites;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</a:rPr>
              <a:t>Circles indicate highlighted areas around specific coordinates, like NASA Johnson Space Center;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</a:rPr>
              <a:t>Marker clusters indicates groups of events in each coordinate, like launches in a launch site; and 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</a:rPr>
              <a:t>Lines are used to indicate distances between two coordinates.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 The following graphs and plots were used to visualize data • 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</a:rPr>
              <a:t>Percentage of launches by site • 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</a:rPr>
              <a:t>Payload range 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This combination allowed to quickly analyze the relation between payloads and launch sites, helping to identify where is best place to launch according to payloads.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770000" y="1825625"/>
            <a:ext cx="97455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0764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 Four classification models were compared: logistic regression, support vector machine, decision tree and k nearest neighbors.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88" y="3867513"/>
            <a:ext cx="42005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2778" y="2804825"/>
            <a:ext cx="4786686" cy="36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/>
        </p:nvSpPr>
        <p:spPr>
          <a:xfrm>
            <a:off x="805550" y="1807275"/>
            <a:ext cx="10444500" cy="4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●"/>
            </a:pPr>
            <a:r>
              <a:rPr lang="en-US" sz="2200">
                <a:solidFill>
                  <a:schemeClr val="dk1"/>
                </a:solidFill>
              </a:rPr>
              <a:t>Exploratory data analysis results: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○"/>
            </a:pPr>
            <a:r>
              <a:rPr lang="en-US" sz="2200">
                <a:solidFill>
                  <a:schemeClr val="dk1"/>
                </a:solidFill>
              </a:rPr>
              <a:t>Space X uses 4 different launch sites;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○"/>
            </a:pPr>
            <a:r>
              <a:rPr lang="en-US" sz="2200">
                <a:solidFill>
                  <a:schemeClr val="dk1"/>
                </a:solidFill>
              </a:rPr>
              <a:t>The first launches were done to Space X itself and NASA;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○"/>
            </a:pPr>
            <a:r>
              <a:rPr lang="en-US" sz="2200">
                <a:solidFill>
                  <a:schemeClr val="dk1"/>
                </a:solidFill>
              </a:rPr>
              <a:t>The average payload of F9 v1.1 booster is 2,928 kg;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○"/>
            </a:pPr>
            <a:r>
              <a:rPr lang="en-US" sz="2200">
                <a:solidFill>
                  <a:schemeClr val="dk1"/>
                </a:solidFill>
              </a:rPr>
              <a:t>The first success landing outcome happened in 2015 fiver year after the first launch;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○"/>
            </a:pPr>
            <a:r>
              <a:rPr lang="en-US" sz="2200">
                <a:solidFill>
                  <a:schemeClr val="dk1"/>
                </a:solidFill>
              </a:rPr>
              <a:t>Many Falcon 9 booster versions were successful at landing in drone ships having payload above the average;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○"/>
            </a:pPr>
            <a:r>
              <a:rPr lang="en-US" sz="2200">
                <a:solidFill>
                  <a:schemeClr val="dk1"/>
                </a:solidFill>
              </a:rPr>
              <a:t>Almost 100% of mission outcomes were successful;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○"/>
            </a:pPr>
            <a:r>
              <a:rPr lang="en-US" sz="2200">
                <a:solidFill>
                  <a:schemeClr val="dk1"/>
                </a:solidFill>
              </a:rPr>
              <a:t>Two booster versions failed at landing in drone ships in 2015: F9 v1.1 B1012 and F9 v1.1 B1015;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Char char="○"/>
            </a:pPr>
            <a:r>
              <a:rPr lang="en-US" sz="2200">
                <a:solidFill>
                  <a:schemeClr val="dk1"/>
                </a:solidFill>
              </a:rPr>
              <a:t>The number of landing outcomes became as better as years passed.</a:t>
            </a:r>
            <a:endParaRPr b="0" i="0" sz="18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00" y="2777774"/>
            <a:ext cx="11887199" cy="238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54649"/>
            <a:ext cx="11887201" cy="231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475" y="1466950"/>
            <a:ext cx="5828301" cy="48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46999"/>
            <a:ext cx="11887199" cy="2307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3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163" y="1578374"/>
            <a:ext cx="10191272" cy="46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825" y="1532249"/>
            <a:ext cx="6981825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75" y="2055608"/>
            <a:ext cx="11421998" cy="341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913" y="2246375"/>
            <a:ext cx="5947775" cy="2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3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737" y="1953025"/>
            <a:ext cx="4298125" cy="4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1&gt;</a:t>
            </a:r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000" y="1655274"/>
            <a:ext cx="8243503" cy="463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Logistic and Safety</a:t>
            </a:r>
            <a:endParaRPr/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538" y="1794124"/>
            <a:ext cx="5652533" cy="46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Pie Chart for Launch Success</a:t>
            </a:r>
            <a:endParaRPr/>
          </a:p>
        </p:txBody>
      </p:sp>
      <p:pic>
        <p:nvPicPr>
          <p:cNvPr id="286" name="Google Shape;2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424099"/>
            <a:ext cx="11887199" cy="322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70000" y="1746375"/>
            <a:ext cx="10515600" cy="3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Summary of methodologies:</a:t>
            </a:r>
            <a:endParaRPr sz="2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100"/>
              <a:t>Data Collection: Web Scraping and SpaceX API</a:t>
            </a:r>
            <a:endParaRPr sz="2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100"/>
              <a:t>EDA: Data Wrangling, Data Visualization, Interactive Visual Analytics</a:t>
            </a:r>
            <a:endParaRPr sz="2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100"/>
              <a:t>Machine Learning Prediction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/>
              <a:t>Summary of Results:</a:t>
            </a:r>
            <a:endParaRPr sz="2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100"/>
              <a:t>Data collected from public sources</a:t>
            </a:r>
            <a:endParaRPr sz="2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100"/>
              <a:t>EDA identified key features for launch success</a:t>
            </a:r>
            <a:endParaRPr sz="2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100"/>
              <a:t>Best model identified for predicting successful launches</a:t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Payload Mass Scatter Plot</a:t>
            </a:r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50" y="2358185"/>
            <a:ext cx="12192000" cy="366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713" y="1455374"/>
            <a:ext cx="6886575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4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238" y="1927975"/>
            <a:ext cx="5491126" cy="449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48"/>
          <p:cNvSpPr txBox="1"/>
          <p:nvPr>
            <p:ph idx="1" type="body"/>
          </p:nvPr>
        </p:nvSpPr>
        <p:spPr>
          <a:xfrm>
            <a:off x="769991" y="1875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Different data sources were analyzed, refining conclusions along the process;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The best launch site is KSC LC-39A;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Launches above 7,</a:t>
            </a:r>
            <a:r>
              <a:rPr lang="en-US" sz="2200">
                <a:solidFill>
                  <a:srgbClr val="292929"/>
                </a:solidFill>
              </a:rPr>
              <a:t>000 kg</a:t>
            </a:r>
            <a:r>
              <a:rPr lang="en-US" sz="2200">
                <a:solidFill>
                  <a:srgbClr val="292929"/>
                </a:solidFill>
              </a:rPr>
              <a:t> are less risky;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Although most of mission outcomes are successful, successful landing outcomes seem to improve over time, according the evolution of processes and rockets;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Decision Tree Classifier can be used to predict successful landings and increase profits</a:t>
            </a:r>
            <a:endParaRPr/>
          </a:p>
        </p:txBody>
      </p:sp>
      <p:sp>
        <p:nvSpPr>
          <p:cNvPr id="319" name="Google Shape;319;p4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Github Repo: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https://github.com/umangdobhal/Applied-Data-Science-Capstone</a:t>
            </a:r>
            <a:endParaRPr/>
          </a:p>
        </p:txBody>
      </p:sp>
      <p:sp>
        <p:nvSpPr>
          <p:cNvPr id="327" name="Google Shape;327;p4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1"/>
          <p:cNvSpPr txBox="1"/>
          <p:nvPr/>
        </p:nvSpPr>
        <p:spPr>
          <a:xfrm>
            <a:off x="914400" y="914400"/>
            <a:ext cx="7315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 Data Science Capstone Project</a:t>
            </a:r>
            <a:endParaRPr/>
          </a:p>
        </p:txBody>
      </p:sp>
      <p:sp>
        <p:nvSpPr>
          <p:cNvPr id="338" name="Google Shape;338;p51"/>
          <p:cNvSpPr txBox="1"/>
          <p:nvPr/>
        </p:nvSpPr>
        <p:spPr>
          <a:xfrm>
            <a:off x="914400" y="2286000"/>
            <a:ext cx="7315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Umang Dobhal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 July 2024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Summary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Appendix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Summary</a:t>
            </a:r>
            <a:endParaRPr/>
          </a:p>
        </p:txBody>
      </p:sp>
      <p:sp>
        <p:nvSpPr>
          <p:cNvPr id="350" name="Google Shape;350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of methodologies: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Data Collection: Web Scraping and SpaceX API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EDA: Data Wrangling, Data Visualization, Interactive Visual Analytics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Machine Learning Prediction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of Results: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Data collected from public sources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EDA identified key features for launch success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Best model identified for predicting successful launches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828075" y="1767950"/>
            <a:ext cx="10629900" cy="4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4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34"/>
              <a:buChar char="●"/>
            </a:pPr>
            <a:r>
              <a:rPr lang="en-US" sz="2133">
                <a:solidFill>
                  <a:srgbClr val="292929"/>
                </a:solidFill>
              </a:rPr>
              <a:t>Project Background and Context</a:t>
            </a:r>
            <a:endParaRPr sz="2133">
              <a:solidFill>
                <a:srgbClr val="292929"/>
              </a:solidFill>
            </a:endParaRPr>
          </a:p>
          <a:p>
            <a:pPr indent="-364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34"/>
              <a:buChar char="●"/>
            </a:pPr>
            <a:r>
              <a:rPr lang="en-US" sz="2133">
                <a:solidFill>
                  <a:srgbClr val="292929"/>
                </a:solidFill>
              </a:rPr>
              <a:t>Objective: Evaluate the viability of SpaceY to compete with SpaceX</a:t>
            </a:r>
            <a:endParaRPr sz="2133">
              <a:solidFill>
                <a:srgbClr val="292929"/>
              </a:solidFill>
            </a:endParaRPr>
          </a:p>
          <a:p>
            <a:pPr indent="-364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34"/>
              <a:buChar char="●"/>
            </a:pPr>
            <a:r>
              <a:rPr lang="en-US" sz="2133">
                <a:solidFill>
                  <a:srgbClr val="292929"/>
                </a:solidFill>
              </a:rPr>
              <a:t>Key Questions:</a:t>
            </a:r>
            <a:endParaRPr sz="2133">
              <a:solidFill>
                <a:srgbClr val="292929"/>
              </a:solidFill>
            </a:endParaRPr>
          </a:p>
          <a:p>
            <a:pPr indent="-364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34"/>
              <a:buChar char="○"/>
            </a:pPr>
            <a:r>
              <a:rPr lang="en-US" sz="2133">
                <a:solidFill>
                  <a:srgbClr val="292929"/>
                </a:solidFill>
              </a:rPr>
              <a:t>Estimating total launch costs</a:t>
            </a:r>
            <a:endParaRPr sz="2133">
              <a:solidFill>
                <a:srgbClr val="292929"/>
              </a:solidFill>
            </a:endParaRPr>
          </a:p>
          <a:p>
            <a:pPr indent="-364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34"/>
              <a:buChar char="○"/>
            </a:pPr>
            <a:r>
              <a:rPr lang="en-US" sz="2133">
                <a:solidFill>
                  <a:srgbClr val="292929"/>
                </a:solidFill>
              </a:rPr>
              <a:t>Identifying best launch sites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356" name="Google Shape;356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Background and Context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 Evaluate the viability of SpaceY to compete with SpaceX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Questions: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Estimating total launch costs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Identifying best launch sites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Methodology: Data Collection</a:t>
            </a:r>
            <a:endParaRPr/>
          </a:p>
        </p:txBody>
      </p:sp>
      <p:sp>
        <p:nvSpPr>
          <p:cNvPr id="362" name="Google Shape;362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 methods: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SpaceX API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Web Scraping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Flowchart of SpaceX API calls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URLs and GitHub links for reference notebooks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Methodology: Data Wrangling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 steps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Flowchart of data wrangling process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link to data wrangling notebook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Methodology: EDA with Data Visualization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charts and why they were used: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Payload Mass vs. Flight Number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Launch Site vs. Flight Number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link to EDA with data visualization notebook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Methodology: EDA with SQL</a:t>
            </a:r>
            <a:endParaRPr/>
          </a:p>
        </p:txBody>
      </p:sp>
      <p:sp>
        <p:nvSpPr>
          <p:cNvPr id="380" name="Google Shape;380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queries performed and their purpose: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Unique launch sites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Total payload mass by NASA boosters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link to SQL queries notebook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Methodology: Build an Interactive Map with Folium</a:t>
            </a:r>
            <a:endParaRPr/>
          </a:p>
        </p:txBody>
      </p:sp>
      <p:sp>
        <p:nvSpPr>
          <p:cNvPr id="386" name="Google Shape;386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objects used and their purpose: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Markers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Circles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Lines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link to Folium map notebook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Methodology: Build a Dashboard with Plotly Dash</a:t>
            </a:r>
            <a:endParaRPr/>
          </a:p>
        </p:txBody>
      </p:sp>
      <p:sp>
        <p:nvSpPr>
          <p:cNvPr id="392" name="Google Shape;392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Plots and interactions added to the dashboard: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Launch success count pie chart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Payload vs. Launch Outcome scatter plot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link to Plotly Dash app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Methodology: Predictive Analysis (Classification)</a:t>
            </a:r>
            <a:endParaRPr/>
          </a:p>
        </p:txBody>
      </p:sp>
      <p:sp>
        <p:nvSpPr>
          <p:cNvPr id="398" name="Google Shape;398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development process: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Models compared: Logistic Regression, SVM, Decision Tree, KNN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link to machine learning prediction notebook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Results: EDA</a:t>
            </a:r>
            <a:endParaRPr/>
          </a:p>
        </p:txBody>
      </p:sp>
      <p:sp>
        <p:nvSpPr>
          <p:cNvPr id="404" name="Google Shape;404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findings from EDA: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Average payload of F9 v1.1 booster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First successful ground landing date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Results: Interactive Analytics</a:t>
            </a:r>
            <a:endParaRPr/>
          </a:p>
        </p:txBody>
      </p:sp>
      <p:sp>
        <p:nvSpPr>
          <p:cNvPr id="410" name="Google Shape;410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 from interactive maps and dashboards: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Best launch site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Payload success rates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Results: Predictive Analysis</a:t>
            </a:r>
            <a:endParaRPr/>
          </a:p>
        </p:txBody>
      </p:sp>
      <p:sp>
        <p:nvSpPr>
          <p:cNvPr id="416" name="Google Shape;416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performing model: Decision Tree Classifier with over 87% accuracy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 of Decision Tree Classifier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422" name="Google Shape;422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of key findings: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Best launch site: KSC LC-39A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Insights on payload success rates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Recommendation: Use Decision Tree Classifier for predicting successful landings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Appendix</a:t>
            </a:r>
            <a:endParaRPr/>
          </a:p>
        </p:txBody>
      </p:sp>
      <p:sp>
        <p:nvSpPr>
          <p:cNvPr id="428" name="Google Shape;428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assets: Python code snippets, SQL queries, charts, notebook outputs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770000" y="1580800"/>
            <a:ext cx="5030100" cy="4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</a:rPr>
              <a:t>Methods</a:t>
            </a:r>
            <a:endParaRPr/>
          </a:p>
          <a:p>
            <a:pPr indent="-365759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6646">
                <a:solidFill>
                  <a:srgbClr val="292929"/>
                </a:solidFill>
              </a:rPr>
              <a:t>Data collection methods:</a:t>
            </a:r>
            <a:endParaRPr sz="6646">
              <a:solidFill>
                <a:srgbClr val="292929"/>
              </a:solidFill>
            </a:endParaRPr>
          </a:p>
          <a:p>
            <a:pPr indent="-36575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6646">
                <a:solidFill>
                  <a:srgbClr val="292929"/>
                </a:solidFill>
              </a:rPr>
              <a:t>SpaceX API</a:t>
            </a:r>
            <a:endParaRPr sz="6646">
              <a:solidFill>
                <a:srgbClr val="292929"/>
              </a:solidFill>
            </a:endParaRPr>
          </a:p>
          <a:p>
            <a:pPr indent="-36575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6646">
                <a:solidFill>
                  <a:srgbClr val="292929"/>
                </a:solidFill>
              </a:rPr>
              <a:t>Web Scraping</a:t>
            </a:r>
            <a:endParaRPr sz="6646">
              <a:solidFill>
                <a:srgbClr val="292929"/>
              </a:solidFill>
            </a:endParaRPr>
          </a:p>
          <a:p>
            <a:pPr indent="-3657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6646">
                <a:solidFill>
                  <a:srgbClr val="292929"/>
                </a:solidFill>
              </a:rPr>
              <a:t>Flowchart of SpaceX API calls</a:t>
            </a:r>
            <a:endParaRPr sz="6646">
              <a:solidFill>
                <a:srgbClr val="292929"/>
              </a:solidFill>
            </a:endParaRPr>
          </a:p>
          <a:p>
            <a:pPr indent="-365759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6646">
                <a:solidFill>
                  <a:srgbClr val="292929"/>
                </a:solidFill>
              </a:rPr>
              <a:t>Example URLs and GitHub links for reference notebooks</a:t>
            </a:r>
            <a:endParaRPr sz="6646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Data Collection</a:t>
            </a:r>
            <a:endParaRPr sz="4000">
              <a:solidFill>
                <a:srgbClr val="0B49CB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5100" y="1714248"/>
            <a:ext cx="1921925" cy="4093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Data from SpaceX launches can also be obtained from Wikipedia; 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 Data are downloaded from Wikipedia according to the flowchart and then persisted.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875" y="1728349"/>
            <a:ext cx="3128725" cy="4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770000" y="1825625"/>
            <a:ext cx="89757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Initially some Exploratory Data Analysis (EDA) was performed on the dataset. 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 Then the summaries launches per site, occurrences of each orbit and occurrences of mission outcome per orbit type were calculated.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Finally, the landing outcome label was created from Outcome column.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663" y="4265474"/>
            <a:ext cx="9938275" cy="18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770000" y="1825625"/>
            <a:ext cx="9745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To explore data, </a:t>
            </a:r>
            <a:r>
              <a:rPr lang="en-US" sz="2200">
                <a:solidFill>
                  <a:srgbClr val="292929"/>
                </a:solidFill>
              </a:rPr>
              <a:t>scatter plots</a:t>
            </a:r>
            <a:r>
              <a:rPr lang="en-US" sz="2200">
                <a:solidFill>
                  <a:srgbClr val="292929"/>
                </a:solidFill>
              </a:rPr>
              <a:t> and </a:t>
            </a:r>
            <a:r>
              <a:rPr lang="en-US" sz="2200">
                <a:solidFill>
                  <a:srgbClr val="292929"/>
                </a:solidFill>
              </a:rPr>
              <a:t>boxplots</a:t>
            </a:r>
            <a:r>
              <a:rPr lang="en-US" sz="2200">
                <a:solidFill>
                  <a:srgbClr val="292929"/>
                </a:solidFill>
              </a:rPr>
              <a:t> were used to visualize the relationship between pair of features.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600" y="3157025"/>
            <a:ext cx="10438364" cy="271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